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0" r:id="rId6"/>
    <p:sldId id="271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68" r:id="rId1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65F5E-F72B-442E-9B4F-C400D901F577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38696-29EC-4B70-8CFF-7E7B946404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093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5469F58-2A3A-4EBD-B9A2-AFF1ACCC74E6}" type="datetimeFigureOut">
              <a:rPr lang="bg-BG" smtClean="0"/>
              <a:t>21.6.2022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7E1D69-4C43-4548-8142-DC5E601C46E5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4632" cy="352839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„Договаряне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отпускане,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отчитане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заплащане 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помощни средства, приспособления,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изделия (ПСПСМИ) и ремонтни дейности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01.07.2022 г.“</a:t>
            </a:r>
            <a:endParaRPr lang="bg-BG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581128"/>
            <a:ext cx="6172200" cy="6858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2656"/>
            <a:ext cx="2378075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82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85584" cy="1512168"/>
          </a:xfrm>
        </p:spPr>
        <p:txBody>
          <a:bodyPr vert="horz" anchor="b"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предписване,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Одобрение на </a:t>
            </a:r>
            <a:r>
              <a:rPr lang="bg-BG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постъпили </a:t>
            </a:r>
            <a:r>
              <a:rPr lang="bg-BG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заявления за отпускане на </a:t>
            </a:r>
            <a:r>
              <a:rPr lang="bg-BG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 от НЗОК/РЗОК: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Управителя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на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НЗОК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утвърждава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правила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за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работа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на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експертните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500" dirty="0" err="1">
                <a:solidFill>
                  <a:prstClr val="black"/>
                </a:solidFill>
                <a:latin typeface="Times New Roman"/>
                <a:ea typeface="Calibri"/>
              </a:rPr>
              <a:t>комисии</a:t>
            </a:r>
            <a:r>
              <a:rPr lang="bg-BG" sz="2500" dirty="0">
                <a:solidFill>
                  <a:prstClr val="black"/>
                </a:solidFill>
                <a:latin typeface="Times New Roman"/>
                <a:ea typeface="Calibri"/>
              </a:rPr>
              <a:t>.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Експертни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комисии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НЗОК/РЗОК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разглеждат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електронните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заявления в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обособен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модул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Чрез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модула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генерират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електронни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 при нужда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разпечатват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одобренията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директорите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РЗОК/Управителя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НЗОК.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Одобренията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съдържат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увреждане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или за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упълномощено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лице, в случай че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заявлението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подадено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такова лице.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Всяко одобрение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получава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регистрационен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номер и дата на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издаване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одобрението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включени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 с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техните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НЗОК-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кодове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съгласно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спецификацията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утвърдена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НС на НЗОК.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мотивирани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откази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съобщават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увреждания/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упълномощени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лица чрез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писмено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съобщение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поща и/или по телефон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Мотивирани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откази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издават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случай </a:t>
            </a:r>
            <a:r>
              <a:rPr lang="bg-BG" dirty="0" smtClean="0">
                <a:latin typeface="Times New Roman"/>
                <a:ea typeface="Calibri"/>
              </a:rPr>
              <a:t>на </a:t>
            </a:r>
            <a:r>
              <a:rPr lang="en-US" dirty="0" err="1" smtClean="0">
                <a:latin typeface="Times New Roman"/>
                <a:ea typeface="Calibri"/>
              </a:rPr>
              <a:t>несъответствия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>
                <a:latin typeface="Times New Roman"/>
                <a:ea typeface="Calibri"/>
              </a:rPr>
              <a:t>с </a:t>
            </a:r>
            <a:r>
              <a:rPr lang="en-US" dirty="0" err="1">
                <a:latin typeface="Times New Roman"/>
                <a:ea typeface="Calibri"/>
              </a:rPr>
              <a:t>нормативните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изисквания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за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smtClean="0">
                <a:latin typeface="Times New Roman"/>
                <a:ea typeface="Calibri"/>
              </a:rPr>
              <a:t>предписване</a:t>
            </a:r>
            <a:r>
              <a:rPr lang="bg-BG" dirty="0" smtClean="0">
                <a:latin typeface="Times New Roman"/>
                <a:ea typeface="Calibri"/>
              </a:rPr>
              <a:t>.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bg-BG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930226"/>
          </a:xfrm>
        </p:spPr>
        <p:txBody>
          <a:bodyPr vert="horz" anchor="b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предписване,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Отпускане </a:t>
            </a:r>
            <a:r>
              <a:rPr lang="bg-BG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Всяко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 с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увреждане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упълномощено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него лице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идентифицира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пред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ЗХУ (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ърговец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чрез идентификатор ЕГН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ЛНЧ,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имена, номер и дата 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одобрението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зададените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критерии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ЗХУ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отбелязва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отпуснатото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увреждания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получат ПСПСМИ от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един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търговец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сключил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договор с РЗОК, без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териториално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ограничение. </a:t>
            </a:r>
          </a:p>
          <a:p>
            <a:pPr marL="0" indent="0">
              <a:buNone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bg-BG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683624" cy="1661046"/>
          </a:xfrm>
        </p:spPr>
        <p:txBody>
          <a:bodyPr vert="horz" anchor="b"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предписване,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276872"/>
            <a:ext cx="8229600" cy="42379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Заявяване и одобрение за ремонтни дейности </a:t>
            </a:r>
            <a:r>
              <a:rPr lang="bg-BG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ПСПСМИ:</a:t>
            </a:r>
            <a:endParaRPr lang="bg-BG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Заявление за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подава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лично или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чрез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упълномощено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 до директора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РЗОК или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писмо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известие за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доставяне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(обратна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разписка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чрез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лицензиран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пощенски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оператор.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 по образец,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утвърден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управителя на НЗОК.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bg-BG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Експертна комисия в РЗОК разглежда и одобрява </a:t>
            </a:r>
            <a:r>
              <a:rPr lang="bg-BG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заявленията в специализирания софтуер на НЗОК.</a:t>
            </a:r>
            <a:endParaRPr lang="bg-BG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bg-BG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Директорът </a:t>
            </a:r>
            <a:r>
              <a:rPr lang="bg-BG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РЗОК издава одобрение за предоставяне на ремонт на ПСПСМИ или мотивиран отказ</a:t>
            </a:r>
            <a:r>
              <a:rPr lang="bg-BG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Мотивиран отказ се издава в случай на несъответствие с условията посочени в списъка-спецификация с ПСПСМИ.</a:t>
            </a:r>
            <a:endParaRPr lang="bg-BG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872208"/>
          </a:xfrm>
        </p:spPr>
        <p:txBody>
          <a:bodyPr vert="horz" anchor="b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предписване,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Предоставяне на </a:t>
            </a:r>
            <a:r>
              <a:rPr lang="bg-BG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ремонтна дейност </a:t>
            </a:r>
            <a:r>
              <a:rPr lang="bg-BG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ПСПСМИ:</a:t>
            </a:r>
            <a:endParaRPr lang="bg-BG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bg-BG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 с увреждане или упълномощено от него </a:t>
            </a:r>
            <a:r>
              <a:rPr lang="bg-BG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 се 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идентифицира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пред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ЗХУ (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търговец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чрез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идентификатор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ЕГН, ЛНЧ, имена, номер и дата на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одобрението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зададени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търговецът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отбелязва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продукт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предоставената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ремонтна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чл. 88, ал. 1 от ЗХУ (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търговци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имат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сключен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договор с РЗОК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задължени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да предоставят и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bg-BG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9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1143000"/>
          </a:xfrm>
        </p:spPr>
        <p:txBody>
          <a:bodyPr vert="horz" anchor="b">
            <a:normAutofit fontScale="90000"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Отчитане и заплащане на дейностите по предоставяне на ПСПСМИ и ремонтни дейности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чл. 88, ал. 1 от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ЗХУ (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търговец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отразява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НЗОК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дейностите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отпускане на ПСПСМИ или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извършване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ремонтни дейности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непосредствено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след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отпускането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извършването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им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НЗОК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заплаща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чл. 88, ал. 1 от ЗХУ (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търговци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отпуснатите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ПСПСМИ 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извършените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ремонтни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дейности при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следните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условия: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изтичане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календарния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месец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чрез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НЗОК 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известие,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съдържащо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одобрена 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отхвърлена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заплащане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известие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ЗХУ (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търговци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дребно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по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електронен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път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чрез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НЗОК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срок до 30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календарни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дни от края 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отчетния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bg-BG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1143000"/>
          </a:xfrm>
        </p:spPr>
        <p:txBody>
          <a:bodyPr vert="horz" anchor="b"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Отчитане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ПСПСМИ 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известие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лицата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ЗХУ (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търговци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път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чрез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специализирания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софтуер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НЗОК за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отпуснати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ПСПСМИ,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съответно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отчетената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предходния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календарен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месец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срок до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календарни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дни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края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отчетния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период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базата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полученото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известие,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чл. 88, ал. 1 от ЗХУ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чрез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информационната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система на НЗОК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финансовоотчетен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документ,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съдържащ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количества и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идентични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одобрените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стойности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известие.</a:t>
            </a:r>
          </a:p>
          <a:p>
            <a:pPr algn="just"/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Електронния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финансовоотчетен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документ се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РЗОК в срок до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работни дни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считано от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деня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следващ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получаването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месечното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известие.</a:t>
            </a:r>
          </a:p>
          <a:p>
            <a:pPr algn="just"/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НЗОК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изплаща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заявените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средства за 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отпуснати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ПСПСМИ/</a:t>
            </a:r>
            <a:r>
              <a:rPr lang="ru-RU" sz="2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извършени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ремонтни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дейности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срок </a:t>
            </a:r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 15 работни дни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след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представяне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финансовоотчетния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документ. </a:t>
            </a:r>
            <a:endParaRPr lang="bg-BG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169224" cy="1143000"/>
          </a:xfrm>
        </p:spPr>
        <p:txBody>
          <a:bodyPr>
            <a:noAutofit/>
          </a:bodyPr>
          <a:lstStyle/>
          <a:p>
            <a:r>
              <a:rPr lang="bg-BG" sz="2400" dirty="0" smtClean="0"/>
              <a:t>Започнали и неприключили производства за предоставяне на ПСПСМИ и ремонтни дейности до 30.06.2022 г.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err="1" smtClean="0">
                <a:latin typeface="Times New Roman"/>
              </a:rPr>
              <a:t>Съгласно</a:t>
            </a:r>
            <a:r>
              <a:rPr lang="ru-RU" sz="2000" dirty="0" smtClean="0">
                <a:latin typeface="Times New Roman"/>
              </a:rPr>
              <a:t> § 24 от ЗХУ </a:t>
            </a:r>
            <a:r>
              <a:rPr lang="ru-RU" sz="2000" dirty="0" err="1" smtClean="0">
                <a:latin typeface="Times New Roman"/>
              </a:rPr>
              <a:t>започналите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>
                <a:latin typeface="Times New Roman"/>
              </a:rPr>
              <a:t>и </a:t>
            </a:r>
            <a:r>
              <a:rPr lang="ru-RU" sz="2000" dirty="0" err="1">
                <a:latin typeface="Times New Roman"/>
              </a:rPr>
              <a:t>неприключили</a:t>
            </a:r>
            <a:r>
              <a:rPr lang="ru-RU" sz="2000" dirty="0">
                <a:latin typeface="Times New Roman"/>
              </a:rPr>
              <a:t> до 30 </a:t>
            </a:r>
            <a:r>
              <a:rPr lang="ru-RU" sz="2000" dirty="0" err="1">
                <a:latin typeface="Times New Roman"/>
              </a:rPr>
              <a:t>юни</a:t>
            </a:r>
            <a:r>
              <a:rPr lang="ru-RU" sz="2000" dirty="0">
                <a:latin typeface="Times New Roman"/>
              </a:rPr>
              <a:t> 2022 г. производства за </a:t>
            </a:r>
            <a:r>
              <a:rPr lang="ru-RU" sz="2000" dirty="0" err="1">
                <a:latin typeface="Times New Roman"/>
              </a:rPr>
              <a:t>предоставяне</a:t>
            </a:r>
            <a:r>
              <a:rPr lang="ru-RU" sz="2000" dirty="0">
                <a:latin typeface="Times New Roman"/>
              </a:rPr>
              <a:t> на </a:t>
            </a:r>
            <a:r>
              <a:rPr lang="ru-RU" sz="2000" dirty="0" smtClean="0">
                <a:latin typeface="Times New Roman"/>
              </a:rPr>
              <a:t>ПСПСМИ, </a:t>
            </a:r>
            <a:r>
              <a:rPr lang="ru-RU" sz="2000" dirty="0" err="1">
                <a:latin typeface="Times New Roman"/>
              </a:rPr>
              <a:t>включително</a:t>
            </a:r>
            <a:r>
              <a:rPr lang="ru-RU" sz="2000" dirty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плащанията</a:t>
            </a:r>
            <a:r>
              <a:rPr lang="ru-RU" sz="2000" dirty="0" smtClean="0">
                <a:latin typeface="Times New Roman"/>
              </a:rPr>
              <a:t> им </a:t>
            </a:r>
            <a:r>
              <a:rPr lang="ru-RU" sz="2000" dirty="0">
                <a:latin typeface="Times New Roman"/>
              </a:rPr>
              <a:t>се </a:t>
            </a:r>
            <a:r>
              <a:rPr lang="ru-RU" sz="2000" dirty="0" err="1">
                <a:latin typeface="Times New Roman"/>
              </a:rPr>
              <a:t>довършват</a:t>
            </a:r>
            <a:r>
              <a:rPr lang="ru-RU" sz="2000" dirty="0">
                <a:latin typeface="Times New Roman"/>
              </a:rPr>
              <a:t> при </a:t>
            </a:r>
            <a:r>
              <a:rPr lang="ru-RU" sz="2000" dirty="0" err="1">
                <a:latin typeface="Times New Roman"/>
              </a:rPr>
              <a:t>досегашните</a:t>
            </a:r>
            <a:r>
              <a:rPr lang="ru-RU" sz="2000" dirty="0">
                <a:latin typeface="Times New Roman"/>
              </a:rPr>
              <a:t> условия и ред</a:t>
            </a:r>
            <a:r>
              <a:rPr lang="ru-RU" sz="2000" dirty="0" smtClean="0">
                <a:latin typeface="Times New Roman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/>
              </a:rPr>
              <a:t>Съгласно</a:t>
            </a:r>
            <a:r>
              <a:rPr lang="ru-RU" sz="2000" dirty="0" smtClean="0">
                <a:latin typeface="Times New Roman"/>
              </a:rPr>
              <a:t> § 16 от проект на ППЗХУ НЗОК </a:t>
            </a:r>
            <a:r>
              <a:rPr lang="ru-RU" sz="2000" dirty="0" err="1" smtClean="0">
                <a:latin typeface="Times New Roman"/>
              </a:rPr>
              <a:t>заплаща</a:t>
            </a:r>
            <a:r>
              <a:rPr lang="ru-RU" sz="2000" dirty="0" smtClean="0">
                <a:latin typeface="Times New Roman"/>
              </a:rPr>
              <a:t> за </a:t>
            </a:r>
            <a:r>
              <a:rPr lang="ru-RU" sz="2000" dirty="0" err="1" smtClean="0">
                <a:latin typeface="Times New Roman"/>
              </a:rPr>
              <a:t>предоставените</a:t>
            </a:r>
            <a:r>
              <a:rPr lang="ru-RU" sz="2000" dirty="0" smtClean="0">
                <a:latin typeface="Times New Roman"/>
              </a:rPr>
              <a:t> ПСПСМИ и ремонтни дейности, </a:t>
            </a:r>
            <a:r>
              <a:rPr lang="ru-RU" sz="2000" dirty="0" err="1" smtClean="0">
                <a:latin typeface="Times New Roman"/>
              </a:rPr>
              <a:t>съгласно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документите</a:t>
            </a:r>
            <a:r>
              <a:rPr lang="ru-RU" sz="2000" dirty="0" smtClean="0">
                <a:latin typeface="Times New Roman"/>
              </a:rPr>
              <a:t> от ЛКК/ТЕЛК/НЕЛК, </a:t>
            </a:r>
            <a:r>
              <a:rPr lang="ru-RU" sz="2000" dirty="0" err="1" smtClean="0">
                <a:latin typeface="Times New Roman"/>
              </a:rPr>
              <a:t>издадени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преди</a:t>
            </a:r>
            <a:r>
              <a:rPr lang="ru-RU" sz="2000" dirty="0" smtClean="0">
                <a:latin typeface="Times New Roman"/>
              </a:rPr>
              <a:t> 01.07.2022 г. до </a:t>
            </a:r>
            <a:r>
              <a:rPr lang="ru-RU" sz="2000" dirty="0" err="1" smtClean="0">
                <a:latin typeface="Times New Roman"/>
              </a:rPr>
              <a:t>изтичането</a:t>
            </a:r>
            <a:r>
              <a:rPr lang="ru-RU" sz="2000" dirty="0" smtClean="0">
                <a:latin typeface="Times New Roman"/>
              </a:rPr>
              <a:t> на </a:t>
            </a:r>
            <a:r>
              <a:rPr lang="ru-RU" sz="2000" dirty="0" err="1" smtClean="0">
                <a:latin typeface="Times New Roman"/>
              </a:rPr>
              <a:t>сроковете</a:t>
            </a:r>
            <a:r>
              <a:rPr lang="ru-RU" sz="2000" dirty="0" smtClean="0">
                <a:latin typeface="Times New Roman"/>
              </a:rPr>
              <a:t>, за </a:t>
            </a:r>
            <a:r>
              <a:rPr lang="ru-RU" sz="2000" dirty="0" err="1" smtClean="0">
                <a:latin typeface="Times New Roman"/>
              </a:rPr>
              <a:t>които</a:t>
            </a:r>
            <a:r>
              <a:rPr lang="ru-RU" sz="2000" dirty="0" smtClean="0">
                <a:latin typeface="Times New Roman"/>
              </a:rPr>
              <a:t> се </a:t>
            </a:r>
            <a:r>
              <a:rPr lang="ru-RU" sz="2000" dirty="0" err="1" smtClean="0">
                <a:latin typeface="Times New Roman"/>
              </a:rPr>
              <a:t>отнасят</a:t>
            </a:r>
            <a:r>
              <a:rPr lang="ru-RU" sz="2000" dirty="0" smtClean="0">
                <a:latin typeface="Times New Roman"/>
              </a:rPr>
              <a:t> и </a:t>
            </a:r>
            <a:r>
              <a:rPr lang="ru-RU" sz="2000" dirty="0" err="1" smtClean="0">
                <a:latin typeface="Times New Roman"/>
              </a:rPr>
              <a:t>експлоатационните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срокове</a:t>
            </a:r>
            <a:r>
              <a:rPr lang="ru-RU" sz="2000" dirty="0" smtClean="0">
                <a:latin typeface="Times New Roman"/>
              </a:rPr>
              <a:t> на </a:t>
            </a:r>
            <a:r>
              <a:rPr lang="ru-RU" sz="2000" dirty="0" err="1" smtClean="0">
                <a:latin typeface="Times New Roman"/>
              </a:rPr>
              <a:t>продуктите</a:t>
            </a:r>
            <a:r>
              <a:rPr lang="ru-RU" sz="2000" dirty="0" smtClean="0">
                <a:latin typeface="Times New Roman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/>
              </a:rPr>
              <a:t>Съгласно</a:t>
            </a:r>
            <a:r>
              <a:rPr lang="ru-RU" sz="2000" dirty="0" smtClean="0">
                <a:latin typeface="Times New Roman"/>
              </a:rPr>
              <a:t> § 17 от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</a:rPr>
              <a:t>проект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на </a:t>
            </a:r>
            <a:r>
              <a:rPr lang="ru-RU" sz="2000" dirty="0" smtClean="0">
                <a:latin typeface="Times New Roman"/>
              </a:rPr>
              <a:t>ППЗХУ </a:t>
            </a:r>
            <a:r>
              <a:rPr lang="ru-RU" sz="2000" dirty="0" err="1" smtClean="0">
                <a:latin typeface="Times New Roman"/>
              </a:rPr>
              <a:t>лицата</a:t>
            </a:r>
            <a:r>
              <a:rPr lang="ru-RU" sz="2000" dirty="0">
                <a:latin typeface="Times New Roman"/>
              </a:rPr>
              <a:t> </a:t>
            </a:r>
            <a:r>
              <a:rPr lang="ru-RU" sz="2000" dirty="0" smtClean="0">
                <a:latin typeface="Times New Roman"/>
              </a:rPr>
              <a:t>с увреждания, </a:t>
            </a:r>
            <a:r>
              <a:rPr lang="ru-RU" sz="2000" dirty="0" err="1" smtClean="0">
                <a:latin typeface="Times New Roman"/>
              </a:rPr>
              <a:t>които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към</a:t>
            </a:r>
            <a:r>
              <a:rPr lang="ru-RU" sz="2000" dirty="0" smtClean="0">
                <a:latin typeface="Times New Roman"/>
              </a:rPr>
              <a:t> 01.07.2022 г. </a:t>
            </a:r>
            <a:r>
              <a:rPr lang="ru-RU" sz="2000" dirty="0" err="1" smtClean="0">
                <a:latin typeface="Times New Roman"/>
              </a:rPr>
              <a:t>имат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издаден</a:t>
            </a:r>
            <a:r>
              <a:rPr lang="ru-RU" sz="2000" dirty="0" smtClean="0">
                <a:latin typeface="Times New Roman"/>
              </a:rPr>
              <a:t> документ от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ЛКК/ТЕЛК/НЕЛК, но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същия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не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определя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ПСПСМИ,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съобразно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утвърдената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от НЗОК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спецификацията</a:t>
            </a:r>
            <a:r>
              <a:rPr lang="ru-RU" sz="20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и документа не е в ИБД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лицата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могат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да получат ПСПСМИ след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индивидуалното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им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определяне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от ЛКК/ТЕЛК/НЕЛК издала документа, след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като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</a:rPr>
              <a:t>подадат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 заявление чрез ИБД.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731374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241232" cy="1156990"/>
          </a:xfrm>
        </p:spPr>
        <p:txBody>
          <a:bodyPr vert="horz" anchor="b">
            <a:noAutofit/>
          </a:bodyPr>
          <a:lstStyle/>
          <a:p>
            <a:r>
              <a:rPr lang="bg-BG" sz="2400" dirty="0"/>
              <a:t>Контрол на дейностите по </a:t>
            </a:r>
            <a:r>
              <a:rPr lang="bg-BG" sz="2400" dirty="0" smtClean="0"/>
              <a:t>предоставяне </a:t>
            </a:r>
            <a:r>
              <a:rPr lang="bg-BG" sz="2400" dirty="0"/>
              <a:t>на ПСПСМИ и ремонтни дейности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701008"/>
          </a:xfrm>
        </p:spPr>
        <p:txBody>
          <a:bodyPr/>
          <a:lstStyle/>
          <a:p>
            <a:pPr marL="0" indent="0">
              <a:buNone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Контрол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изпълнение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индивидуалния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договор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сключен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РЗОК;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епосредствен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контрол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изпълнението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индивидуалния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договор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РЗОК;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роверки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повод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постъпили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жалби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хора с увреждания,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във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връзка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изпълнение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сключените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индивидуални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договори с РЗОК.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666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</a:t>
            </a:r>
            <a:r>
              <a:rPr lang="bg-B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актове</a:t>
            </a:r>
            <a:endParaRPr lang="bg-BG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Закон за бюджета на НЗОК за 2022 г. </a:t>
            </a:r>
          </a:p>
          <a:p>
            <a:pPr marL="0" indent="0" algn="just">
              <a:buNone/>
            </a:pP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роцесите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отпускане,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отчитане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ремонт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дейности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увреждания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обхвата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НЗОК, считано от 01.07.2022г.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Закон за </a:t>
            </a:r>
            <a:r>
              <a:rPr lang="ru-RU" sz="28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хората</a:t>
            </a: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 увреждания </a:t>
            </a:r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(ЗХУ)</a:t>
            </a:r>
            <a:endParaRPr lang="ru-RU" sz="2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чл. 73, ал. 1 от ЗХУ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увреждания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ПСПСМИ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обхвата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медицински документ,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издаден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лекарските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консултативни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ТЕЛК или НЕЛК,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спецификация,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утвърдена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здравноосигурителна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актове</a:t>
            </a: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bg-BG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разпоредбата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чл. 73, ал. 2 от 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ЗХУ 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Финансирането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предоставянето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ПСПСМИ 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увреждания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 на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качество на ПСПСМИ,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средствата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предоставят от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държавния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с трансфер, чрез бюджета на Министерство на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здравеопазването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alt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разпоредбата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чл. 73, ал. 3 от ЗХУ 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bg-BG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еханизмът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стандартите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ал. 2 се определят с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чл. 45, ал. 9 от ЗЗО и с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наредбата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чл. 30а, ал. 4 от Закона 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медицинските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изделия, 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механизмът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ползване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правилника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bg-BG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alt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закона.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altLang="bg-BG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актове</a:t>
            </a:r>
            <a:br>
              <a:rPr lang="bg-B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931224" cy="485740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за </a:t>
            </a:r>
            <a:r>
              <a:rPr 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здравното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Разпоредбата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45,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ал. 16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сключването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договори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осъществяващи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ремонт на ПСПСМИ,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вписани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регистъра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осъществяващи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ремонт на ПСПСМИ.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Правилник за прилагане 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ЗХУ регламентира:</a:t>
            </a:r>
            <a:endParaRPr lang="bg-BG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предписване (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издаване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медицински документ от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ЛКК/ТЕЛК/НЕЛК);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Подаване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заявления до НЗОК/РЗОК за получаване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ПСПСМИ. Проверка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подадените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заявления за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съответствието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 с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изискванията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спецификацията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Отпускането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разрешените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6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6950"/>
          </a:xfrm>
        </p:spPr>
        <p:txBody>
          <a:bodyPr vert="horz" anchor="b">
            <a:no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актове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 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механизма и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критериите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заплащане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</a:t>
            </a:r>
            <a:r>
              <a:rPr lang="ru-RU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заплащане на ПСПСМИ (общи условия за заплащане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сключване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договори с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чл. 88, ал. 1 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ЗХУ;</a:t>
            </a:r>
            <a:endParaRPr lang="ru-RU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отчитане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изпълнителите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специализирания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софтуер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НЗОК, както и за 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заплащане (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за заплащане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изпълнителите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специализирания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софтуер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НЗОК).</a:t>
            </a:r>
            <a:endParaRPr lang="ru-RU" sz="1900" dirty="0">
              <a:solidFill>
                <a:prstClr val="black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</a:t>
            </a:r>
            <a:r>
              <a:rPr lang="ru-RU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осъществяване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регламентира</a:t>
            </a:r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НЗОК:</a:t>
            </a:r>
          </a:p>
          <a:p>
            <a:pPr lvl="0" algn="just"/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предписване </a:t>
            </a:r>
            <a:r>
              <a:rPr lang="bg-BG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ПСПСМИ;</a:t>
            </a:r>
          </a:p>
          <a:p>
            <a:pPr lvl="0" algn="just"/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договорите от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чл. 88, ал. 1 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ЗХУ.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ИАЛ:</a:t>
            </a:r>
            <a:endParaRPr lang="ru-RU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помещенията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където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ПСПСМИ;</a:t>
            </a:r>
            <a:endParaRPr lang="ru-RU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предоставящи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ПСПСМИ, </a:t>
            </a:r>
            <a:r>
              <a:rPr lang="ru-RU" sz="19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изработвани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поръчка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6743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1143000"/>
          </a:xfrm>
        </p:spPr>
        <p:txBody>
          <a:bodyPr vert="horz" anchor="b">
            <a:no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актове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bg-BG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№ 7/31.03.2021 г. за съставяне на списък с МИ: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процедура по договаряне на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стойността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заплащане на ПСПСМИ и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списъци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както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стойността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НЗОК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ПУДНЗОК:</a:t>
            </a:r>
            <a:endParaRPr lang="bg-BG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правомощията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НЗОК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администрирането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процесите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предписване, отпускане и заплащане на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правомощия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управителя на НЗОК/РЗОК по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одобрения/отказ за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одобрение,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искането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отпускане на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ПСПСМИ;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правомощия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чл. 72, ал. 2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ЗЗО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дейността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чл. 88, ал. 1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ЗХУ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87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Договаряне на стойността на ПСПСМИ и ремонти от НЗОК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7/31.03.2021 г. :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РД-НС-04-135/16.11.2021 г. НС 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НЗОК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утвърди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ПСПСМИ и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Решение № РД-НС-04-16/03.02.2022 г. на НС на НЗОК се обяви 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 на процедура по договаряне на стойността на ПСПСМИ и ремонтни дейности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Решение 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РД-НС-04-66/27.05.2022 г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НС на НЗОК 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утвърди заключителен протокол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Комисията по договаряне 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стойности, до които НЗОК ще заплаща/доплаща </a:t>
            </a: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ПСПСМИ и 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 дейности. Съставен е списък-спецификация с ПСПСМИ и списък-спецификация с ремонтни дейности, публикувани на 13.05.2022 г. на следния адрес: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www.nhif.bg/page/2302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bg-BG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21602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предписване,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Предписване и заявяване на ПСПСМИ:</a:t>
            </a:r>
            <a:endParaRPr lang="bg-BG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информационната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база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(ИБД) на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Министерство на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здравеопазването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лекарски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експертни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комисии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ЛКК/ТЕЛК/НЕЛК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издават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протокол/решение за предписване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протокола/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попълва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заявление от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лицето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увреждане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съгласие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предписаните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ПСПСМИ 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необходимост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предоставянето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им;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Предписването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извършва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спецификацията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НЗОК с код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се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посочват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конкретни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търговски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имена или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фирми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984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85584" cy="1944216"/>
          </a:xfrm>
        </p:spPr>
        <p:txBody>
          <a:bodyPr vert="horz" anchor="b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предписване,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заплащане на ПСПСМИ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доплащани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НЗОК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Предписване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заявяване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ПСПСМИ: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Чрез автоматичен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електронен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интерфейс ИБД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ЛКК/ТЕЛК/НЕЛК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изпраща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информационната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система на НЗОК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данни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издадени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/решения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заявления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отпускане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Заявления за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отпускане на ПСПСМИ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обща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 1000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разглеждат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РЗОК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Заявления за отпускане на ПСПСМИ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обща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равна или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по-висока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1000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се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разглеждат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НЗОК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Предвидена е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възможност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подаване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заявления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отпускане на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ПСПСМИ на хартия в РЗОК.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bg-BG" sz="2000" dirty="0" smtClean="0">
                <a:latin typeface="Times New Roman"/>
                <a:ea typeface="Calibri"/>
              </a:rPr>
              <a:t>Същите се въвеждат в специализирания софтуер на НЗОК. </a:t>
            </a:r>
            <a:r>
              <a:rPr lang="en-US" sz="2000" dirty="0" err="1" smtClean="0">
                <a:latin typeface="Times New Roman"/>
                <a:ea typeface="Calibri"/>
              </a:rPr>
              <a:t>Заявления</a:t>
            </a:r>
            <a:r>
              <a:rPr lang="en-US" sz="2000" dirty="0" smtClean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за</a:t>
            </a:r>
            <a:r>
              <a:rPr lang="en-US" sz="2000" dirty="0">
                <a:latin typeface="Times New Roman"/>
                <a:ea typeface="Calibri"/>
              </a:rPr>
              <a:t> отпускане </a:t>
            </a:r>
            <a:r>
              <a:rPr lang="en-US" sz="2000" dirty="0" err="1">
                <a:latin typeface="Times New Roman"/>
                <a:ea typeface="Calibri"/>
              </a:rPr>
              <a:t>на</a:t>
            </a:r>
            <a:r>
              <a:rPr lang="en-US" sz="2000" dirty="0">
                <a:latin typeface="Times New Roman"/>
                <a:ea typeface="Calibri"/>
              </a:rPr>
              <a:t> ПСПСМИ </a:t>
            </a:r>
            <a:r>
              <a:rPr lang="en-US" sz="2000" dirty="0" err="1">
                <a:latin typeface="Times New Roman"/>
                <a:ea typeface="Calibri"/>
              </a:rPr>
              <a:t>ще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могат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да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се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подават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на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хартия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при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невъзможност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за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подаване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чрез</a:t>
            </a:r>
            <a:r>
              <a:rPr lang="en-US" sz="2000" dirty="0">
                <a:latin typeface="Times New Roman"/>
                <a:ea typeface="Calibri"/>
              </a:rPr>
              <a:t> ИБД </a:t>
            </a:r>
            <a:r>
              <a:rPr lang="en-US" sz="2000" dirty="0" err="1">
                <a:latin typeface="Times New Roman"/>
                <a:ea typeface="Calibri"/>
              </a:rPr>
              <a:t>поради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>
                <a:latin typeface="Times New Roman"/>
                <a:ea typeface="Calibri"/>
              </a:rPr>
              <a:t>технически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err="1" smtClean="0">
                <a:latin typeface="Times New Roman"/>
                <a:ea typeface="Calibri"/>
              </a:rPr>
              <a:t>причини</a:t>
            </a:r>
            <a:r>
              <a:rPr lang="en-US" sz="2000" dirty="0" smtClean="0">
                <a:latin typeface="Times New Roman"/>
                <a:ea typeface="Calibri"/>
              </a:rPr>
              <a:t>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140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652</TotalTime>
  <Words>1972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„Договаряне, отпускане, отчитане, заплащане и контрол на помощни средства, приспособления, съоръжения, медицински изделия (ПСПСМИ) и ремонтни дейности от 01.07.2022 г.“</vt:lpstr>
      <vt:lpstr>Нормативни актове</vt:lpstr>
      <vt:lpstr>Нормативни актове</vt:lpstr>
      <vt:lpstr>Нормативни актове </vt:lpstr>
      <vt:lpstr>Нормативни актове</vt:lpstr>
      <vt:lpstr>Нормативни актове</vt:lpstr>
      <vt:lpstr>Договаряне на стойността на ПСПСМИ и ремонти от НЗОК</vt:lpstr>
      <vt:lpstr>Бизнес процеси свързани с предписване, одобряване, предоставяне и заплащане на ПСПСМИ и ремонтни дейности, заплащани/доплащани от НЗОК</vt:lpstr>
      <vt:lpstr>Бизнес процеси свързани с предписване, одобряване, предоставяне и заплащане на ПСПСМИ и ремонтни дейности, заплащани/доплащани от НЗОК</vt:lpstr>
      <vt:lpstr>Бизнес процеси свързани с предписване, одобряване, предоставяне и заплащане на ПСПСМИ и ремонтни дейности, заплащани/доплащани от НЗОК</vt:lpstr>
      <vt:lpstr>Бизнес процеси свързани с предписване, одобряване, предоставяне и заплащане на ПСПСМИ и ремонтни дейности, заплащани/доплащани от НЗОК</vt:lpstr>
      <vt:lpstr> Бизнес процеси свързани с предписване, одобряване, предоставяне и заплащане на ПСПСМИ и ремонтни дейности, заплащани/доплащани от НЗОК</vt:lpstr>
      <vt:lpstr>Бизнес процеси свързани с предписване, одобряване, предоставяне и заплащане на ПСПСМИ и ремонтни дейности, заплащани/доплащани от НЗОК</vt:lpstr>
      <vt:lpstr>Отчитане и заплащане на дейностите по предоставяне на ПСПСМИ и ремонтни дейности</vt:lpstr>
      <vt:lpstr>Отчитане и заплащане на дейностите по предоставяне на ПСПСМИ и ремонтни дейности</vt:lpstr>
      <vt:lpstr>Започнали и неприключили производства за предоставяне на ПСПСМИ и ремонтни дейности до 30.06.2022 г.</vt:lpstr>
      <vt:lpstr>Контрол на дейностите по предоставяне на ПСПСМИ и ремонтни дейности</vt:lpstr>
    </vt:vector>
  </TitlesOfParts>
  <Company>NZOK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Даниела Йорданова Попова</dc:creator>
  <cp:lastModifiedBy>Владимир Иванов Афенлиев</cp:lastModifiedBy>
  <cp:revision>136</cp:revision>
  <dcterms:created xsi:type="dcterms:W3CDTF">2022-05-26T06:34:18Z</dcterms:created>
  <dcterms:modified xsi:type="dcterms:W3CDTF">2022-06-21T08:43:06Z</dcterms:modified>
</cp:coreProperties>
</file>